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4" r:id="rId2"/>
    <p:sldId id="368" r:id="rId3"/>
    <p:sldId id="369" r:id="rId4"/>
    <p:sldId id="370" r:id="rId5"/>
    <p:sldId id="371" r:id="rId6"/>
    <p:sldId id="372" r:id="rId7"/>
    <p:sldId id="273" r:id="rId8"/>
    <p:sldId id="265" r:id="rId9"/>
    <p:sldId id="292" r:id="rId10"/>
    <p:sldId id="297" r:id="rId11"/>
    <p:sldId id="373" r:id="rId12"/>
    <p:sldId id="359" r:id="rId13"/>
    <p:sldId id="374" r:id="rId14"/>
    <p:sldId id="375" r:id="rId15"/>
    <p:sldId id="376" r:id="rId16"/>
    <p:sldId id="293" r:id="rId17"/>
    <p:sldId id="377" r:id="rId18"/>
    <p:sldId id="379" r:id="rId19"/>
    <p:sldId id="378" r:id="rId20"/>
    <p:sldId id="282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00"/>
    <a:srgbClr val="000000"/>
    <a:srgbClr val="FF3399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9.x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1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Relationship Id="rId9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audio" Target="../media/audio1.wav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slide" Target="slide1.x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2.jpeg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9.png"/><Relationship Id="rId4" Type="http://schemas.openxmlformats.org/officeDocument/2006/relationships/oleObject" Target="../embeddings/oleObject3.bin"/><Relationship Id="rId9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0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emf"/><Relationship Id="rId5" Type="http://schemas.openxmlformats.org/officeDocument/2006/relationships/slide" Target="slide16.xml"/><Relationship Id="rId4" Type="http://schemas.openxmlformats.org/officeDocument/2006/relationships/slide" Target="slide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2928926" y="1500174"/>
            <a:ext cx="3000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总  复  习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1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数与代数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随堂练习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课堂小结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考点讲解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328585" y="3857628"/>
            <a:ext cx="47195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数的认识（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819677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7190" y="1344027"/>
            <a:ext cx="1714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填空。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32" y="2029635"/>
            <a:ext cx="9199954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2008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日，我国气象部门在新疆吐鲁番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盆地的艾丁湖观测到了我国极端最高气温是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49.7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℃，可记作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℃。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1969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月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日，我国气象部门在黑龙江漠河观测到了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我国极端最低气温是零下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52.3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℃，可记作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℃。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43306" y="3286124"/>
            <a:ext cx="30235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+49.7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（或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49.7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14414" y="5072074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-52.3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2" y="989380"/>
            <a:ext cx="929132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）如果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均为正数，且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≠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那么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的最大公因数是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，最小公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倍数是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39538" y="163232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endParaRPr lang="zh-CN" altLang="en-US" sz="3200" i="1" dirty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7488" y="220382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endParaRPr lang="zh-CN" altLang="en-US" sz="3200" i="1" dirty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2" y="3204520"/>
            <a:ext cx="889698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）一种商品打七折销售，“七折”表示原价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的（      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%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。如果这种商品原价是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付款时要少付（      ）元。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0911" y="3915795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00496" y="4500570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-71470" y="500042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7158" y="1000108"/>
            <a:ext cx="8572560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下表是有关中国、美国、俄罗斯和印度的陆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地面积和人口数的近似数据。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pic>
        <p:nvPicPr>
          <p:cNvPr id="36865" name="Picture 1" descr="C:\Users\Administrator\AppData\Roaming\Tencent\Users\271766067\QQ\WinTemp\RichOle\TCW@%4QB4R8[D2T6RVHTMT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357430"/>
            <a:ext cx="8220473" cy="328614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71470" y="642918"/>
            <a:ext cx="96231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）中国的人口居世界第一，人口数约为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亿，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印度人口数约为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亿（结果保留一位小数。）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00958" y="701085"/>
            <a:ext cx="851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13.4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49047" y="1272589"/>
            <a:ext cx="851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12.2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71470" y="2176999"/>
            <a:ext cx="900759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）俄罗斯的陆地面积居世界第一，约为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</a:t>
            </a:r>
            <a:endParaRPr lang="en-US" altLang="zh-CN" sz="3200" u="sng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万平方千米，美国的陆地面积约为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万平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方千米。（结果保留一位小数。）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79168" y="2201283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1707.5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58016" y="2857496"/>
            <a:ext cx="10438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937.3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71470" y="4347528"/>
            <a:ext cx="8174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）根据上表，你能提出一个数学问题吗？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0100" y="5214950"/>
            <a:ext cx="5790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世界陆地面积是多少平方千米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00042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596" y="1201151"/>
            <a:ext cx="87868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说出下面各数中“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”表示的含义。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20936" y="2000240"/>
            <a:ext cx="2252540" cy="3539430"/>
            <a:chOff x="1428728" y="1785926"/>
            <a:chExt cx="2252540" cy="3539430"/>
          </a:xfrm>
        </p:grpSpPr>
        <p:sp>
          <p:nvSpPr>
            <p:cNvPr id="5" name="TextBox 4"/>
            <p:cNvSpPr txBox="1"/>
            <p:nvPr/>
          </p:nvSpPr>
          <p:spPr>
            <a:xfrm>
              <a:off x="1428728" y="1785926"/>
              <a:ext cx="2252540" cy="35394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23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    </a:t>
              </a:r>
              <a:endParaRPr lang="en-US" altLang="zh-CN" sz="3200" dirty="0" smtClean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endParaRPr lang="en-US" altLang="zh-CN" sz="3200" dirty="0" smtClean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0.52</a:t>
              </a:r>
            </a:p>
            <a:p>
              <a:endParaRPr lang="en-US" altLang="zh-CN" sz="3200" dirty="0" smtClean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endParaRPr lang="en-US" altLang="zh-CN" sz="3200" dirty="0" smtClean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endParaRPr lang="en-US" altLang="zh-CN" sz="3200" dirty="0" smtClean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203.7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   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507892" y="3643314"/>
            <a:ext cx="378083" cy="976715"/>
          </p:xfrm>
          <a:graphic>
            <a:graphicData uri="http://schemas.openxmlformats.org/presentationml/2006/ole">
              <p:oleObj spid="_x0000_s68610" name="Equation" r:id="rId3" imgW="152280" imgH="393480" progId="">
                <p:embed/>
              </p:oleObj>
            </a:graphicData>
          </a:graphic>
        </p:graphicFrame>
      </p:grpSp>
      <p:sp>
        <p:nvSpPr>
          <p:cNvPr id="7" name="矩形 6"/>
          <p:cNvSpPr/>
          <p:nvPr/>
        </p:nvSpPr>
        <p:spPr>
          <a:xfrm>
            <a:off x="2928958" y="2081277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表示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个十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表示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个百分之一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表示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个三分之一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表示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个百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00042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034" y="1000108"/>
            <a:ext cx="87868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填空，使每横行的各数相等。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85786" y="1714488"/>
          <a:ext cx="7572427" cy="3857653"/>
        </p:xfrm>
        <a:graphic>
          <a:graphicData uri="http://schemas.openxmlformats.org/drawingml/2006/table">
            <a:tbl>
              <a:tblPr/>
              <a:tblGrid>
                <a:gridCol w="2444642"/>
                <a:gridCol w="2444642"/>
                <a:gridCol w="2683143"/>
              </a:tblGrid>
              <a:tr h="9800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小数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分数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8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百分数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2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0.4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8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8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2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8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8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8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2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8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8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286248" y="3643316"/>
          <a:ext cx="378083" cy="976715"/>
        </p:xfrm>
        <a:graphic>
          <a:graphicData uri="http://schemas.openxmlformats.org/presentationml/2006/ole">
            <p:oleObj spid="_x0000_s69633" name="Equation" r:id="rId3" imgW="152280" imgH="393480" progId="">
              <p:embed/>
            </p:oleObj>
          </a:graphicData>
        </a:graphic>
      </p:graphicFrame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4259263" y="2714622"/>
          <a:ext cx="455613" cy="928688"/>
        </p:xfrm>
        <a:graphic>
          <a:graphicData uri="http://schemas.openxmlformats.org/presentationml/2006/ole">
            <p:oleObj spid="_x0000_s69634" name="Equation" r:id="rId4" imgW="152280" imgH="393480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6521899" y="2857498"/>
            <a:ext cx="907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40%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71604" y="3857630"/>
            <a:ext cx="851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0.75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00826" y="3857630"/>
            <a:ext cx="907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75%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98267" y="4844491"/>
            <a:ext cx="659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0.8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69635" name="Object 3"/>
          <p:cNvGraphicFramePr>
            <a:graphicFrameLocks noChangeAspect="1"/>
          </p:cNvGraphicFramePr>
          <p:nvPr/>
        </p:nvGraphicFramePr>
        <p:xfrm>
          <a:off x="4286248" y="4643455"/>
          <a:ext cx="455612" cy="928687"/>
        </p:xfrm>
        <a:graphic>
          <a:graphicData uri="http://schemas.openxmlformats.org/presentationml/2006/ole">
            <p:oleObj spid="_x0000_s69635" name="Equation" r:id="rId5" imgW="152280" imgH="393480" progId="">
              <p:embed/>
            </p:oleObj>
          </a:graphicData>
        </a:graphic>
      </p:graphicFrame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5" name="AutoShape 13">
              <a:hlinkClick r:id="rId6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6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27" name="Rectangle 68"/>
          <p:cNvSpPr>
            <a:spLocks noChangeArrowheads="1"/>
          </p:cNvSpPr>
          <p:nvPr/>
        </p:nvSpPr>
        <p:spPr bwMode="auto">
          <a:xfrm>
            <a:off x="541525" y="1321719"/>
            <a:ext cx="22445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一、填一填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1472" y="2192246"/>
            <a:ext cx="59025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-15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,+15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数。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19577" y="219224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负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14876" y="219224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正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71472" y="3120940"/>
            <a:ext cx="82153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整数包括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分数包括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小数包括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786050" y="3321983"/>
            <a:ext cx="3659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正整数、负整数、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800637" y="4049634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真分数、假分数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786050" y="4764014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有限小数、无限小数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524869" y="785794"/>
            <a:ext cx="1832553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二、判断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1472" y="1714488"/>
            <a:ext cx="7778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一头野牛重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可以写成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25%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吨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71802" y="1523591"/>
          <a:ext cx="378083" cy="976715"/>
        </p:xfrm>
        <a:graphic>
          <a:graphicData uri="http://schemas.openxmlformats.org/presentationml/2006/ole">
            <p:oleObj spid="_x0000_s71682" name="Equation" r:id="rId3" imgW="152280" imgH="393480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7358082" y="178592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472" y="2915663"/>
            <a:ext cx="8004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小雨说大于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而小于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的数只有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3,4,5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43834" y="292893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1684" name="Picture 4" descr="http://m2.quanjing.com/2m/chineseview067/east-ep-a91-7888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786190"/>
            <a:ext cx="3457725" cy="22860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subSp spid="_x0000_s7168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subSp spid="_x0000_s71682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5" grpId="0" autoUpdateAnimBg="0"/>
      <p:bldP spid="6" grpId="0" autoUpdateAnimBg="0"/>
      <p:bldP spid="7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5"/>
          <p:cNvGrpSpPr/>
          <p:nvPr/>
        </p:nvGrpSpPr>
        <p:grpSpPr>
          <a:xfrm>
            <a:off x="928662" y="4057659"/>
            <a:ext cx="6929483" cy="728663"/>
            <a:chOff x="1071540" y="2505063"/>
            <a:chExt cx="6929483" cy="728663"/>
          </a:xfrm>
        </p:grpSpPr>
        <p:sp>
          <p:nvSpPr>
            <p:cNvPr id="20" name="Line 41"/>
            <p:cNvSpPr>
              <a:spLocks noChangeShapeType="1"/>
            </p:cNvSpPr>
            <p:nvPr/>
          </p:nvSpPr>
          <p:spPr bwMode="auto">
            <a:xfrm>
              <a:off x="1214414" y="2649528"/>
              <a:ext cx="678660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4" name="Group 61"/>
            <p:cNvGrpSpPr>
              <a:grpSpLocks/>
            </p:cNvGrpSpPr>
            <p:nvPr/>
          </p:nvGrpSpPr>
          <p:grpSpPr bwMode="auto">
            <a:xfrm>
              <a:off x="1071540" y="2505063"/>
              <a:ext cx="6786564" cy="728663"/>
              <a:chOff x="-111" y="2523"/>
              <a:chExt cx="4275" cy="459"/>
            </a:xfrm>
          </p:grpSpPr>
          <p:sp>
            <p:nvSpPr>
              <p:cNvPr id="25" name="Line 43"/>
              <p:cNvSpPr>
                <a:spLocks noChangeShapeType="1"/>
              </p:cNvSpPr>
              <p:nvPr/>
            </p:nvSpPr>
            <p:spPr bwMode="auto">
              <a:xfrm>
                <a:off x="2409" y="2523"/>
                <a:ext cx="0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6" name="Line 44"/>
              <p:cNvSpPr>
                <a:spLocks noChangeShapeType="1"/>
              </p:cNvSpPr>
              <p:nvPr/>
            </p:nvSpPr>
            <p:spPr bwMode="auto">
              <a:xfrm>
                <a:off x="2814" y="2523"/>
                <a:ext cx="0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" name="Line 46"/>
              <p:cNvSpPr>
                <a:spLocks noChangeShapeType="1"/>
              </p:cNvSpPr>
              <p:nvPr/>
            </p:nvSpPr>
            <p:spPr bwMode="auto">
              <a:xfrm>
                <a:off x="1644" y="2523"/>
                <a:ext cx="0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9" name="Line 47"/>
              <p:cNvSpPr>
                <a:spLocks noChangeShapeType="1"/>
              </p:cNvSpPr>
              <p:nvPr/>
            </p:nvSpPr>
            <p:spPr bwMode="auto">
              <a:xfrm>
                <a:off x="834" y="2523"/>
                <a:ext cx="0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2" name="Line 50"/>
              <p:cNvSpPr>
                <a:spLocks noChangeShapeType="1"/>
              </p:cNvSpPr>
              <p:nvPr/>
            </p:nvSpPr>
            <p:spPr bwMode="auto">
              <a:xfrm>
                <a:off x="3669" y="2523"/>
                <a:ext cx="0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3" name="Line 51"/>
              <p:cNvSpPr>
                <a:spLocks noChangeShapeType="1"/>
              </p:cNvSpPr>
              <p:nvPr/>
            </p:nvSpPr>
            <p:spPr bwMode="auto">
              <a:xfrm>
                <a:off x="3219" y="2523"/>
                <a:ext cx="0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5" name="Line 53"/>
              <p:cNvSpPr>
                <a:spLocks noChangeShapeType="1"/>
              </p:cNvSpPr>
              <p:nvPr/>
            </p:nvSpPr>
            <p:spPr bwMode="auto">
              <a:xfrm>
                <a:off x="2049" y="2523"/>
                <a:ext cx="0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6" name="Line 54"/>
              <p:cNvSpPr>
                <a:spLocks noChangeShapeType="1"/>
              </p:cNvSpPr>
              <p:nvPr/>
            </p:nvSpPr>
            <p:spPr bwMode="auto">
              <a:xfrm>
                <a:off x="1239" y="2523"/>
                <a:ext cx="0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7" name="Line 55"/>
              <p:cNvSpPr>
                <a:spLocks noChangeShapeType="1"/>
              </p:cNvSpPr>
              <p:nvPr/>
            </p:nvSpPr>
            <p:spPr bwMode="auto">
              <a:xfrm>
                <a:off x="429" y="2523"/>
                <a:ext cx="0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9" name="Text Box 57"/>
              <p:cNvSpPr txBox="1">
                <a:spLocks noChangeArrowheads="1"/>
              </p:cNvSpPr>
              <p:nvPr/>
            </p:nvSpPr>
            <p:spPr bwMode="auto">
              <a:xfrm>
                <a:off x="-111" y="2614"/>
                <a:ext cx="4275" cy="36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 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  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  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-4   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 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-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3   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-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   -1    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0    1     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    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3     4</a:t>
                </a:r>
                <a:endPara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sp>
        <p:nvSpPr>
          <p:cNvPr id="56" name="矩形 55"/>
          <p:cNvSpPr/>
          <p:nvPr/>
        </p:nvSpPr>
        <p:spPr>
          <a:xfrm>
            <a:off x="4143372" y="264318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780849" y="2643182"/>
            <a:ext cx="5052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-2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 rot="5400000" flipH="1" flipV="1">
            <a:off x="4322761" y="3606801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 rot="5400000" flipH="1" flipV="1">
            <a:off x="3965571" y="3606801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4516" name="Object 4"/>
          <p:cNvGraphicFramePr>
            <a:graphicFrameLocks noChangeAspect="1"/>
          </p:cNvGraphicFramePr>
          <p:nvPr/>
        </p:nvGraphicFramePr>
        <p:xfrm>
          <a:off x="4545134" y="2214554"/>
          <a:ext cx="455494" cy="928701"/>
        </p:xfrm>
        <a:graphic>
          <a:graphicData uri="http://schemas.openxmlformats.org/presentationml/2006/ole">
            <p:oleObj spid="_x0000_s73731" name="Equation" r:id="rId3" imgW="152280" imgH="393480" progId="">
              <p:embed/>
            </p:oleObj>
          </a:graphicData>
        </a:graphic>
      </p:graphicFrame>
      <p:cxnSp>
        <p:nvCxnSpPr>
          <p:cNvPr id="41" name="直接箭头连接符 40"/>
          <p:cNvCxnSpPr/>
          <p:nvPr/>
        </p:nvCxnSpPr>
        <p:spPr>
          <a:xfrm rot="5400000" flipH="1" flipV="1">
            <a:off x="2678099" y="3606801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 rot="16200000" flipH="1">
            <a:off x="2999570" y="5142718"/>
            <a:ext cx="857256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2928926" y="5487431"/>
            <a:ext cx="7873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-1.5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Rectangle 68"/>
          <p:cNvSpPr>
            <a:spLocks noChangeArrowheads="1"/>
          </p:cNvSpPr>
          <p:nvPr/>
        </p:nvSpPr>
        <p:spPr bwMode="auto">
          <a:xfrm>
            <a:off x="674775" y="785794"/>
            <a:ext cx="5540299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三、在直线上表示出下面的数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357422" y="1357298"/>
            <a:ext cx="3488455" cy="976715"/>
            <a:chOff x="1428728" y="1571612"/>
            <a:chExt cx="3488455" cy="976715"/>
          </a:xfrm>
        </p:grpSpPr>
        <p:sp>
          <p:nvSpPr>
            <p:cNvPr id="43" name="TextBox 42"/>
            <p:cNvSpPr txBox="1"/>
            <p:nvPr/>
          </p:nvSpPr>
          <p:spPr>
            <a:xfrm>
              <a:off x="1428728" y="1785926"/>
              <a:ext cx="348845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-2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，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0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，   ，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-1.5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graphicFrame>
          <p:nvGraphicFramePr>
            <p:cNvPr id="44" name="对象 43"/>
            <p:cNvGraphicFramePr>
              <a:graphicFrameLocks noChangeAspect="1"/>
            </p:cNvGraphicFramePr>
            <p:nvPr/>
          </p:nvGraphicFramePr>
          <p:xfrm>
            <a:off x="3000364" y="1571612"/>
            <a:ext cx="378083" cy="976715"/>
          </p:xfrm>
          <a:graphic>
            <a:graphicData uri="http://schemas.openxmlformats.org/presentationml/2006/ole">
              <p:oleObj spid="_x0000_s73732" name="Equation" r:id="rId4" imgW="152280" imgH="393480" progId="">
                <p:embed/>
              </p:oleObj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45" grpId="0"/>
      <p:bldP spid="3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547086" y="785794"/>
            <a:ext cx="823975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四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、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当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为哪些整数时，可以得到下面的答案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366782" y="1643050"/>
            <a:ext cx="89915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当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可以表示自然数的单位。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91" name="对象 90"/>
          <p:cNvGraphicFramePr>
            <a:graphicFrameLocks noChangeAspect="1"/>
          </p:cNvGraphicFramePr>
          <p:nvPr/>
        </p:nvGraphicFramePr>
        <p:xfrm>
          <a:off x="1203145" y="1428736"/>
          <a:ext cx="378083" cy="976715"/>
        </p:xfrm>
        <a:graphic>
          <a:graphicData uri="http://schemas.openxmlformats.org/presentationml/2006/ole">
            <p:oleObj spid="_x0000_s72709" name="Equation" r:id="rId3" imgW="152280" imgH="393480" progId="">
              <p:embed/>
            </p:oleObj>
          </a:graphicData>
        </a:graphic>
      </p:graphicFrame>
      <p:graphicFrame>
        <p:nvGraphicFramePr>
          <p:cNvPr id="72710" name="Object 6"/>
          <p:cNvGraphicFramePr>
            <a:graphicFrameLocks noChangeAspect="1"/>
          </p:cNvGraphicFramePr>
          <p:nvPr/>
        </p:nvGraphicFramePr>
        <p:xfrm>
          <a:off x="4418113" y="1428736"/>
          <a:ext cx="377825" cy="976313"/>
        </p:xfrm>
        <a:graphic>
          <a:graphicData uri="http://schemas.openxmlformats.org/presentationml/2006/ole">
            <p:oleObj spid="_x0000_s72710" name="Equation" r:id="rId4" imgW="152280" imgH="393480" progId="">
              <p:embed/>
            </p:oleObj>
          </a:graphicData>
        </a:graphic>
      </p:graphicFrame>
      <p:sp>
        <p:nvSpPr>
          <p:cNvPr id="93" name="矩形 92"/>
          <p:cNvSpPr/>
          <p:nvPr/>
        </p:nvSpPr>
        <p:spPr>
          <a:xfrm>
            <a:off x="3295740" y="164305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366782" y="2788034"/>
            <a:ext cx="83760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当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可以表示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真分数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72711" name="Object 7"/>
          <p:cNvGraphicFramePr>
            <a:graphicFrameLocks noChangeAspect="1"/>
          </p:cNvGraphicFramePr>
          <p:nvPr/>
        </p:nvGraphicFramePr>
        <p:xfrm>
          <a:off x="1224038" y="2610810"/>
          <a:ext cx="377825" cy="976313"/>
        </p:xfrm>
        <a:graphic>
          <a:graphicData uri="http://schemas.openxmlformats.org/presentationml/2006/ole">
            <p:oleObj spid="_x0000_s72711" name="Equation" r:id="rId5" imgW="152280" imgH="393480" progId="">
              <p:embed/>
            </p:oleObj>
          </a:graphicData>
        </a:graphic>
      </p:graphicFrame>
      <p:sp>
        <p:nvSpPr>
          <p:cNvPr id="96" name="矩形 95"/>
          <p:cNvSpPr/>
          <p:nvPr/>
        </p:nvSpPr>
        <p:spPr>
          <a:xfrm>
            <a:off x="3244679" y="2801305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366782" y="3859604"/>
            <a:ext cx="858119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当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可以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表示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假分数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72712" name="Object 8"/>
          <p:cNvGraphicFramePr>
            <a:graphicFrameLocks noChangeAspect="1"/>
          </p:cNvGraphicFramePr>
          <p:nvPr/>
        </p:nvGraphicFramePr>
        <p:xfrm>
          <a:off x="1224038" y="3872875"/>
          <a:ext cx="377825" cy="976313"/>
        </p:xfrm>
        <a:graphic>
          <a:graphicData uri="http://schemas.openxmlformats.org/presentationml/2006/ole">
            <p:oleObj spid="_x0000_s72712" name="Equation" r:id="rId6" imgW="152280" imgH="393480" progId="">
              <p:embed/>
            </p:oleObj>
          </a:graphicData>
        </a:graphic>
      </p:graphicFrame>
      <p:graphicFrame>
        <p:nvGraphicFramePr>
          <p:cNvPr id="72713" name="Object 9"/>
          <p:cNvGraphicFramePr>
            <a:graphicFrameLocks noChangeAspect="1"/>
          </p:cNvGraphicFramePr>
          <p:nvPr/>
        </p:nvGraphicFramePr>
        <p:xfrm>
          <a:off x="5010252" y="2586991"/>
          <a:ext cx="377825" cy="976313"/>
        </p:xfrm>
        <a:graphic>
          <a:graphicData uri="http://schemas.openxmlformats.org/presentationml/2006/ole">
            <p:oleObj spid="_x0000_s72713" name="Equation" r:id="rId7" imgW="152280" imgH="393480" progId="">
              <p:embed/>
            </p:oleObj>
          </a:graphicData>
        </a:graphic>
      </p:graphicFrame>
      <p:sp>
        <p:nvSpPr>
          <p:cNvPr id="100" name="矩形 99"/>
          <p:cNvSpPr/>
          <p:nvPr/>
        </p:nvSpPr>
        <p:spPr>
          <a:xfrm>
            <a:off x="3224302" y="4073918"/>
            <a:ext cx="3659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大于或等于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的整数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72714" name="Object 10"/>
          <p:cNvGraphicFramePr>
            <a:graphicFrameLocks noChangeAspect="1"/>
          </p:cNvGraphicFramePr>
          <p:nvPr/>
        </p:nvGraphicFramePr>
        <p:xfrm>
          <a:off x="7653458" y="3825257"/>
          <a:ext cx="377825" cy="976312"/>
        </p:xfrm>
        <a:graphic>
          <a:graphicData uri="http://schemas.openxmlformats.org/presentationml/2006/ole">
            <p:oleObj spid="_x0000_s72714" name="Equation" r:id="rId8" imgW="152280" imgH="393480" progId="">
              <p:embed/>
            </p:oleObj>
          </a:graphicData>
        </a:graphic>
      </p:graphicFrame>
      <p:grpSp>
        <p:nvGrpSpPr>
          <p:cNvPr id="102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03" name="AutoShape 13">
              <a:hlinkClick r:id="rId9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04" name="Text Box 14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90" grpId="0"/>
      <p:bldP spid="93" grpId="0"/>
      <p:bldP spid="94" grpId="0"/>
      <p:bldP spid="96" grpId="0"/>
      <p:bldP spid="97" grpId="0"/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考 点 讲 解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1571604" y="558209"/>
            <a:ext cx="478634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中国奥运健儿伦敦展风采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483" name="Picture 3" descr="C:\Users\Administrator\AppData\Roaming\Tencent\Users\271766067\QQ\WinTemp\RichOle\43NRA5@UA%WJ11}4`IG]ZBM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9ECDF"/>
              </a:clrFrom>
              <a:clrTo>
                <a:srgbClr val="F9EC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1357298"/>
            <a:ext cx="7124700" cy="4800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71534" y="665220"/>
            <a:ext cx="9215374" cy="5549862"/>
            <a:chOff x="71470" y="642918"/>
            <a:chExt cx="9215374" cy="5549862"/>
          </a:xfrm>
        </p:grpSpPr>
        <p:sp>
          <p:nvSpPr>
            <p:cNvPr id="10" name="圆角矩形 9"/>
            <p:cNvSpPr/>
            <p:nvPr/>
          </p:nvSpPr>
          <p:spPr>
            <a:xfrm>
              <a:off x="71470" y="642918"/>
              <a:ext cx="9001124" cy="550072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42844" y="714357"/>
              <a:ext cx="9144000" cy="5478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第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30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届夏季奥林匹克运动会于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2012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年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月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27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日至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月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12</a:t>
              </a:r>
            </a:p>
            <a:p>
              <a:pPr>
                <a:lnSpc>
                  <a:spcPct val="125000"/>
                </a:lnSpc>
              </a:pP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日在英国伦敦举行。来自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205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个国家和地区的代表队的总计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10500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名运动员参加了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26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个大项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合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302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个小项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的比赛。花费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en-US" altLang="zh-CN" sz="2800" b="0" i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.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96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亿英镑修理的主体育场“伦敦碗”可容纳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万观</a:t>
              </a:r>
              <a:endParaRPr lang="en-US" altLang="zh-CN" sz="2800" b="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众。中国代表团共有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396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名运动员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男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171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名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女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225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名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参加比赛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约占总运动员人数的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en-US" altLang="zh-CN" sz="2800" b="0" i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.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77%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。中国获得了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38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枚金牌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,27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枚银牌和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23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枚铜牌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列金牌榜和奖牌榜的第二位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其中金牌数约占总数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302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枚的八分之一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虽然金牌数比在北京举行的第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29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届奥运会出现了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25</a:t>
              </a:r>
              <a:r>
                <a:rPr lang="en-US" altLang="zh-CN" sz="2800" b="0" i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.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5%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的负增长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但仍然取得了中国体育</a:t>
              </a:r>
              <a:endParaRPr lang="en-US" altLang="zh-CN" sz="2800" b="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>
                <a:lnSpc>
                  <a:spcPct val="125000"/>
                </a:lnSpc>
              </a:pPr>
              <a:r>
                <a:rPr lang="en-US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zh-CN" altLang="zh-CN" sz="2800" b="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代表团参加在境外举办的历届奥运会的最好成绩。</a:t>
              </a:r>
              <a:endParaRPr lang="zh-CN" altLang="zh-CN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-32" y="270134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数</a:t>
            </a:r>
            <a:endParaRPr lang="zh-CN" altLang="en-US" sz="40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714348" y="2201283"/>
            <a:ext cx="142876" cy="1785950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923391" y="191214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整数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1538" y="3558605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分数（小数）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003616" y="1415465"/>
            <a:ext cx="142876" cy="164307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217930" y="105827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正整数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17930" y="270134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负整数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17930" y="184070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零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右大括号 15"/>
          <p:cNvSpPr/>
          <p:nvPr/>
        </p:nvSpPr>
        <p:spPr>
          <a:xfrm>
            <a:off x="5432640" y="1272589"/>
            <a:ext cx="142876" cy="1143008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5646954" y="1486903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自然数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25670" y="1106559"/>
            <a:ext cx="1789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（大于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83601" y="2759516"/>
            <a:ext cx="1789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（小于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86323" y="1701217"/>
            <a:ext cx="30572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（既不是正整数，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也不是负整数）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00694" y="2058407"/>
            <a:ext cx="358463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（自然数的单位是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没有最大</a:t>
            </a:r>
            <a:r>
              <a:rPr lang="zh-CN" altLang="en-US" sz="280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的自然数）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14678" y="3620160"/>
            <a:ext cx="59073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（真分数小于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，假分数大于等于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1406" y="4643446"/>
            <a:ext cx="9144000" cy="785818"/>
            <a:chOff x="0" y="4572008"/>
            <a:chExt cx="9284184" cy="785818"/>
          </a:xfrm>
        </p:grpSpPr>
        <p:sp>
          <p:nvSpPr>
            <p:cNvPr id="26" name="圆角矩形 25"/>
            <p:cNvSpPr/>
            <p:nvPr/>
          </p:nvSpPr>
          <p:spPr>
            <a:xfrm>
              <a:off x="0" y="4572008"/>
              <a:ext cx="9144000" cy="785818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1406" y="4643446"/>
              <a:ext cx="92127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命中率是指命中的球数占所有投球总数的百分比。</a:t>
              </a:r>
              <a:endPara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1" grpId="0"/>
      <p:bldP spid="12" grpId="0" animBg="1"/>
      <p:bldP spid="13" grpId="0"/>
      <p:bldP spid="14" grpId="0"/>
      <p:bldP spid="15" grpId="0"/>
      <p:bldP spid="16" grpId="0" animBg="1"/>
      <p:bldP spid="17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>
            <a:spLocks noChangeArrowheads="1"/>
          </p:cNvSpPr>
          <p:nvPr/>
        </p:nvSpPr>
        <p:spPr bwMode="auto">
          <a:xfrm>
            <a:off x="71406" y="785794"/>
            <a:ext cx="31432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在直线上表示数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071540" y="1857364"/>
            <a:ext cx="6929483" cy="1376362"/>
            <a:chOff x="1071540" y="1857364"/>
            <a:chExt cx="6929483" cy="1376362"/>
          </a:xfrm>
        </p:grpSpPr>
        <p:grpSp>
          <p:nvGrpSpPr>
            <p:cNvPr id="46" name="组合 45"/>
            <p:cNvGrpSpPr/>
            <p:nvPr/>
          </p:nvGrpSpPr>
          <p:grpSpPr>
            <a:xfrm>
              <a:off x="1071540" y="2505063"/>
              <a:ext cx="6929483" cy="728663"/>
              <a:chOff x="1071540" y="2505063"/>
              <a:chExt cx="6929483" cy="728663"/>
            </a:xfrm>
          </p:grpSpPr>
          <p:sp>
            <p:nvSpPr>
              <p:cNvPr id="20" name="Line 41"/>
              <p:cNvSpPr>
                <a:spLocks noChangeShapeType="1"/>
              </p:cNvSpPr>
              <p:nvPr/>
            </p:nvSpPr>
            <p:spPr bwMode="auto">
              <a:xfrm>
                <a:off x="1214414" y="2649528"/>
                <a:ext cx="678660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grpSp>
            <p:nvGrpSpPr>
              <p:cNvPr id="21" name="Group 61"/>
              <p:cNvGrpSpPr>
                <a:grpSpLocks/>
              </p:cNvGrpSpPr>
              <p:nvPr/>
            </p:nvGrpSpPr>
            <p:grpSpPr bwMode="auto">
              <a:xfrm>
                <a:off x="1071540" y="2505063"/>
                <a:ext cx="6786564" cy="728663"/>
                <a:chOff x="-111" y="2523"/>
                <a:chExt cx="4275" cy="459"/>
              </a:xfrm>
            </p:grpSpPr>
            <p:sp>
              <p:nvSpPr>
                <p:cNvPr id="25" name="Line 43"/>
                <p:cNvSpPr>
                  <a:spLocks noChangeShapeType="1"/>
                </p:cNvSpPr>
                <p:nvPr/>
              </p:nvSpPr>
              <p:spPr bwMode="auto">
                <a:xfrm>
                  <a:off x="2409" y="2523"/>
                  <a:ext cx="0" cy="91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Line 44"/>
                <p:cNvSpPr>
                  <a:spLocks noChangeShapeType="1"/>
                </p:cNvSpPr>
                <p:nvPr/>
              </p:nvSpPr>
              <p:spPr bwMode="auto">
                <a:xfrm>
                  <a:off x="2814" y="2523"/>
                  <a:ext cx="0" cy="91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Line 46"/>
                <p:cNvSpPr>
                  <a:spLocks noChangeShapeType="1"/>
                </p:cNvSpPr>
                <p:nvPr/>
              </p:nvSpPr>
              <p:spPr bwMode="auto">
                <a:xfrm>
                  <a:off x="1644" y="2523"/>
                  <a:ext cx="0" cy="91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Line 47"/>
                <p:cNvSpPr>
                  <a:spLocks noChangeShapeType="1"/>
                </p:cNvSpPr>
                <p:nvPr/>
              </p:nvSpPr>
              <p:spPr bwMode="auto">
                <a:xfrm>
                  <a:off x="834" y="2523"/>
                  <a:ext cx="0" cy="91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Line 50"/>
                <p:cNvSpPr>
                  <a:spLocks noChangeShapeType="1"/>
                </p:cNvSpPr>
                <p:nvPr/>
              </p:nvSpPr>
              <p:spPr bwMode="auto">
                <a:xfrm>
                  <a:off x="3669" y="2523"/>
                  <a:ext cx="0" cy="91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Line 51"/>
                <p:cNvSpPr>
                  <a:spLocks noChangeShapeType="1"/>
                </p:cNvSpPr>
                <p:nvPr/>
              </p:nvSpPr>
              <p:spPr bwMode="auto">
                <a:xfrm>
                  <a:off x="3219" y="2523"/>
                  <a:ext cx="0" cy="91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Line 53"/>
                <p:cNvSpPr>
                  <a:spLocks noChangeShapeType="1"/>
                </p:cNvSpPr>
                <p:nvPr/>
              </p:nvSpPr>
              <p:spPr bwMode="auto">
                <a:xfrm>
                  <a:off x="2049" y="2523"/>
                  <a:ext cx="0" cy="91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Line 54"/>
                <p:cNvSpPr>
                  <a:spLocks noChangeShapeType="1"/>
                </p:cNvSpPr>
                <p:nvPr/>
              </p:nvSpPr>
              <p:spPr bwMode="auto">
                <a:xfrm>
                  <a:off x="1239" y="2523"/>
                  <a:ext cx="0" cy="91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Line 55"/>
                <p:cNvSpPr>
                  <a:spLocks noChangeShapeType="1"/>
                </p:cNvSpPr>
                <p:nvPr/>
              </p:nvSpPr>
              <p:spPr bwMode="auto">
                <a:xfrm>
                  <a:off x="429" y="2523"/>
                  <a:ext cx="0" cy="91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Text Box 57"/>
                <p:cNvSpPr txBox="1">
                  <a:spLocks noChangeArrowheads="1"/>
                </p:cNvSpPr>
                <p:nvPr/>
              </p:nvSpPr>
              <p:spPr bwMode="auto">
                <a:xfrm>
                  <a:off x="-111" y="2614"/>
                  <a:ext cx="4275" cy="36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3200" dirty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 </a:t>
                  </a:r>
                  <a:r>
                    <a:rPr lang="zh-CN" altLang="en-US" sz="3200" dirty="0" smtClean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  </a:t>
                  </a:r>
                  <a:r>
                    <a:rPr lang="en-US" altLang="zh-CN" sz="3200" dirty="0" smtClean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  </a:t>
                  </a:r>
                  <a:r>
                    <a:rPr lang="en-US" altLang="zh-CN" sz="3200" dirty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-4   </a:t>
                  </a:r>
                  <a:r>
                    <a:rPr lang="zh-CN" altLang="en-US" sz="3200" dirty="0" smtClean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 </a:t>
                  </a:r>
                  <a:r>
                    <a:rPr lang="en-US" altLang="zh-CN" sz="3200" dirty="0" smtClean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-</a:t>
                  </a:r>
                  <a:r>
                    <a:rPr lang="en-US" altLang="zh-CN" sz="3200" dirty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3   </a:t>
                  </a:r>
                  <a:r>
                    <a:rPr lang="en-US" altLang="zh-CN" sz="3200" dirty="0" smtClean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-</a:t>
                  </a:r>
                  <a:r>
                    <a:rPr lang="en-US" altLang="zh-CN" sz="3200" dirty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2   -1    </a:t>
                  </a:r>
                  <a:r>
                    <a:rPr lang="en-US" altLang="zh-CN" sz="3200" dirty="0" smtClean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0    1     </a:t>
                  </a:r>
                  <a:r>
                    <a:rPr lang="en-US" altLang="zh-CN" sz="3200" dirty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2    </a:t>
                  </a:r>
                  <a:r>
                    <a:rPr lang="en-US" altLang="zh-CN" sz="3200" dirty="0" smtClean="0">
                      <a:solidFill>
                        <a:schemeClr val="tx1"/>
                      </a:solidFill>
                      <a:latin typeface="华文楷体" pitchFamily="2" charset="-122"/>
                      <a:ea typeface="华文楷体" pitchFamily="2" charset="-122"/>
                    </a:rPr>
                    <a:t>3     4</a:t>
                  </a:r>
                  <a:endPara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</p:grpSp>
        </p:grpSp>
        <p:cxnSp>
          <p:nvCxnSpPr>
            <p:cNvPr id="48" name="直接箭头连接符 47"/>
            <p:cNvCxnSpPr/>
            <p:nvPr/>
          </p:nvCxnSpPr>
          <p:spPr>
            <a:xfrm rot="5400000" flipH="1" flipV="1">
              <a:off x="3178164" y="2250273"/>
              <a:ext cx="785818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箭头连接符 48"/>
            <p:cNvCxnSpPr/>
            <p:nvPr/>
          </p:nvCxnSpPr>
          <p:spPr>
            <a:xfrm rot="5400000" flipH="1" flipV="1">
              <a:off x="5035553" y="2249479"/>
              <a:ext cx="785818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矩形 50"/>
          <p:cNvSpPr/>
          <p:nvPr/>
        </p:nvSpPr>
        <p:spPr>
          <a:xfrm>
            <a:off x="214282" y="3500438"/>
            <a:ext cx="87154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(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     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是正数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      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是负数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    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是自然数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,(   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是整数。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205448" y="3643314"/>
            <a:ext cx="1223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1,2,3,4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500562" y="3643314"/>
            <a:ext cx="17363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-1,-2,-3,-4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71472" y="4357694"/>
            <a:ext cx="15055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0,1,2,3,4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568257" y="4357694"/>
            <a:ext cx="3147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0,1,2,3,4,-1,-2,-3,-4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213101" y="1344027"/>
            <a:ext cx="7873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-1.5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055853" y="1344027"/>
            <a:ext cx="659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>
            <a:spLocks noChangeArrowheads="1"/>
          </p:cNvSpPr>
          <p:nvPr/>
        </p:nvSpPr>
        <p:spPr bwMode="auto">
          <a:xfrm>
            <a:off x="71406" y="785794"/>
            <a:ext cx="31432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在直线上表示数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grpSp>
        <p:nvGrpSpPr>
          <p:cNvPr id="4" name="组合 45"/>
          <p:cNvGrpSpPr/>
          <p:nvPr/>
        </p:nvGrpSpPr>
        <p:grpSpPr>
          <a:xfrm>
            <a:off x="928662" y="4057659"/>
            <a:ext cx="6929483" cy="728663"/>
            <a:chOff x="1071540" y="2505063"/>
            <a:chExt cx="6929483" cy="728663"/>
          </a:xfrm>
        </p:grpSpPr>
        <p:sp>
          <p:nvSpPr>
            <p:cNvPr id="20" name="Line 41"/>
            <p:cNvSpPr>
              <a:spLocks noChangeShapeType="1"/>
            </p:cNvSpPr>
            <p:nvPr/>
          </p:nvSpPr>
          <p:spPr bwMode="auto">
            <a:xfrm>
              <a:off x="1214414" y="2649528"/>
              <a:ext cx="678660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5" name="Group 61"/>
            <p:cNvGrpSpPr>
              <a:grpSpLocks/>
            </p:cNvGrpSpPr>
            <p:nvPr/>
          </p:nvGrpSpPr>
          <p:grpSpPr bwMode="auto">
            <a:xfrm>
              <a:off x="1071540" y="2505063"/>
              <a:ext cx="6786564" cy="728663"/>
              <a:chOff x="-111" y="2523"/>
              <a:chExt cx="4275" cy="459"/>
            </a:xfrm>
          </p:grpSpPr>
          <p:sp>
            <p:nvSpPr>
              <p:cNvPr id="25" name="Line 43"/>
              <p:cNvSpPr>
                <a:spLocks noChangeShapeType="1"/>
              </p:cNvSpPr>
              <p:nvPr/>
            </p:nvSpPr>
            <p:spPr bwMode="auto">
              <a:xfrm>
                <a:off x="2409" y="2523"/>
                <a:ext cx="0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6" name="Line 44"/>
              <p:cNvSpPr>
                <a:spLocks noChangeShapeType="1"/>
              </p:cNvSpPr>
              <p:nvPr/>
            </p:nvSpPr>
            <p:spPr bwMode="auto">
              <a:xfrm>
                <a:off x="2814" y="2523"/>
                <a:ext cx="0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" name="Line 46"/>
              <p:cNvSpPr>
                <a:spLocks noChangeShapeType="1"/>
              </p:cNvSpPr>
              <p:nvPr/>
            </p:nvSpPr>
            <p:spPr bwMode="auto">
              <a:xfrm>
                <a:off x="1644" y="2523"/>
                <a:ext cx="0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9" name="Line 47"/>
              <p:cNvSpPr>
                <a:spLocks noChangeShapeType="1"/>
              </p:cNvSpPr>
              <p:nvPr/>
            </p:nvSpPr>
            <p:spPr bwMode="auto">
              <a:xfrm>
                <a:off x="834" y="2523"/>
                <a:ext cx="0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2" name="Line 50"/>
              <p:cNvSpPr>
                <a:spLocks noChangeShapeType="1"/>
              </p:cNvSpPr>
              <p:nvPr/>
            </p:nvSpPr>
            <p:spPr bwMode="auto">
              <a:xfrm>
                <a:off x="3669" y="2523"/>
                <a:ext cx="0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3" name="Line 51"/>
              <p:cNvSpPr>
                <a:spLocks noChangeShapeType="1"/>
              </p:cNvSpPr>
              <p:nvPr/>
            </p:nvSpPr>
            <p:spPr bwMode="auto">
              <a:xfrm>
                <a:off x="3219" y="2523"/>
                <a:ext cx="0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5" name="Line 53"/>
              <p:cNvSpPr>
                <a:spLocks noChangeShapeType="1"/>
              </p:cNvSpPr>
              <p:nvPr/>
            </p:nvSpPr>
            <p:spPr bwMode="auto">
              <a:xfrm>
                <a:off x="2049" y="2523"/>
                <a:ext cx="0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6" name="Line 54"/>
              <p:cNvSpPr>
                <a:spLocks noChangeShapeType="1"/>
              </p:cNvSpPr>
              <p:nvPr/>
            </p:nvSpPr>
            <p:spPr bwMode="auto">
              <a:xfrm>
                <a:off x="1239" y="2523"/>
                <a:ext cx="0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7" name="Line 55"/>
              <p:cNvSpPr>
                <a:spLocks noChangeShapeType="1"/>
              </p:cNvSpPr>
              <p:nvPr/>
            </p:nvSpPr>
            <p:spPr bwMode="auto">
              <a:xfrm>
                <a:off x="429" y="2523"/>
                <a:ext cx="0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9" name="Text Box 57"/>
              <p:cNvSpPr txBox="1">
                <a:spLocks noChangeArrowheads="1"/>
              </p:cNvSpPr>
              <p:nvPr/>
            </p:nvSpPr>
            <p:spPr bwMode="auto">
              <a:xfrm>
                <a:off x="-111" y="2614"/>
                <a:ext cx="4275" cy="36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 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  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  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-4   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 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-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3   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-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   -1    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0    1     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    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3     4</a:t>
                </a:r>
                <a:endPara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sp>
        <p:nvSpPr>
          <p:cNvPr id="56" name="矩形 55"/>
          <p:cNvSpPr/>
          <p:nvPr/>
        </p:nvSpPr>
        <p:spPr>
          <a:xfrm>
            <a:off x="6000760" y="2701349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784341" y="2643182"/>
            <a:ext cx="7873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-3.5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 rot="5400000" flipH="1" flipV="1">
            <a:off x="5822959" y="3606801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2357422" y="1428736"/>
            <a:ext cx="3284874" cy="976715"/>
            <a:chOff x="1428728" y="1643050"/>
            <a:chExt cx="3284874" cy="976715"/>
          </a:xfrm>
        </p:grpSpPr>
        <p:sp>
          <p:nvSpPr>
            <p:cNvPr id="30" name="TextBox 29"/>
            <p:cNvSpPr txBox="1"/>
            <p:nvPr/>
          </p:nvSpPr>
          <p:spPr>
            <a:xfrm>
              <a:off x="1428728" y="1785926"/>
              <a:ext cx="328487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3,   ,-3.5,-4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。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2050777" y="1643050"/>
            <a:ext cx="378083" cy="976715"/>
          </p:xfrm>
          <a:graphic>
            <a:graphicData uri="http://schemas.openxmlformats.org/presentationml/2006/ole">
              <p:oleObj spid="_x0000_s64514" name="Equation" r:id="rId3" imgW="152280" imgH="393480" progId="">
                <p:embed/>
              </p:oleObj>
            </a:graphicData>
          </a:graphic>
        </p:graphicFrame>
      </p:grpSp>
      <p:cxnSp>
        <p:nvCxnSpPr>
          <p:cNvPr id="38" name="直接箭头连接符 37"/>
          <p:cNvCxnSpPr/>
          <p:nvPr/>
        </p:nvCxnSpPr>
        <p:spPr>
          <a:xfrm rot="5400000" flipH="1" flipV="1">
            <a:off x="4108447" y="3606801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4516" name="Object 4"/>
          <p:cNvGraphicFramePr>
            <a:graphicFrameLocks noChangeAspect="1"/>
          </p:cNvGraphicFramePr>
          <p:nvPr/>
        </p:nvGraphicFramePr>
        <p:xfrm>
          <a:off x="4330820" y="2285992"/>
          <a:ext cx="455494" cy="928701"/>
        </p:xfrm>
        <a:graphic>
          <a:graphicData uri="http://schemas.openxmlformats.org/presentationml/2006/ole">
            <p:oleObj spid="_x0000_s64516" name="Equation" r:id="rId4" imgW="152280" imgH="393480" progId="">
              <p:embed/>
            </p:oleObj>
          </a:graphicData>
        </a:graphic>
      </p:graphicFrame>
      <p:cxnSp>
        <p:nvCxnSpPr>
          <p:cNvPr id="41" name="直接箭头连接符 40"/>
          <p:cNvCxnSpPr/>
          <p:nvPr/>
        </p:nvCxnSpPr>
        <p:spPr>
          <a:xfrm rot="5400000" flipH="1" flipV="1">
            <a:off x="1750993" y="3606801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 rot="16200000" flipH="1">
            <a:off x="1356496" y="5142718"/>
            <a:ext cx="857256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1566403" y="5487431"/>
            <a:ext cx="5052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-4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6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47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50" name="Text Box 18">
              <a:hlinkClick r:id="rId6" action="ppaction://hlinksldjump" highlightClick="1">
                <a:snd r:embed="rId7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6" grpId="0"/>
      <p:bldP spid="57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随 </a:t>
              </a:r>
              <a:r>
                <a:rPr lang="zh-CN" altLang="en-US" sz="3200" dirty="0">
                  <a:ea typeface="黑体" pitchFamily="49" charset="-122"/>
                </a:rPr>
                <a:t>堂</a:t>
              </a:r>
              <a:r>
                <a:rPr lang="zh-CN" altLang="en-US" sz="3200" dirty="0" smtClean="0">
                  <a:ea typeface="黑体" pitchFamily="49" charset="-122"/>
                </a:rPr>
                <a:t> 练 习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-71438" y="581079"/>
            <a:ext cx="92154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42844" y="1000108"/>
            <a:ext cx="8225329" cy="976715"/>
            <a:chOff x="142844" y="1000108"/>
            <a:chExt cx="8225329" cy="976715"/>
          </a:xfrm>
        </p:grpSpPr>
        <p:sp>
          <p:nvSpPr>
            <p:cNvPr id="14" name="TextBox 13"/>
            <p:cNvSpPr txBox="1"/>
            <p:nvPr/>
          </p:nvSpPr>
          <p:spPr>
            <a:xfrm>
              <a:off x="142844" y="1142984"/>
              <a:ext cx="822532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你能结合实际说明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0.5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、   、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50%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的含义吗？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4572000" y="1000108"/>
            <a:ext cx="378083" cy="976715"/>
          </p:xfrm>
          <a:graphic>
            <a:graphicData uri="http://schemas.openxmlformats.org/presentationml/2006/ole">
              <p:oleObj spid="_x0000_s4097" name="Equation" r:id="rId4" imgW="152280" imgH="393480" progId="">
                <p:embed/>
              </p:oleObj>
            </a:graphicData>
          </a:graphic>
        </p:graphicFrame>
      </p:grpSp>
      <p:sp>
        <p:nvSpPr>
          <p:cNvPr id="25" name="矩形 24"/>
          <p:cNvSpPr/>
          <p:nvPr/>
        </p:nvSpPr>
        <p:spPr>
          <a:xfrm>
            <a:off x="-71470" y="3549568"/>
            <a:ext cx="905889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表示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个十分之一是多少。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表示把单位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平均分成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份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其中的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份是多少。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50%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表示一个数是另一个数的百分之五十。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071670" y="1571612"/>
            <a:ext cx="6929486" cy="2428892"/>
            <a:chOff x="2071670" y="1571612"/>
            <a:chExt cx="6929486" cy="2428892"/>
          </a:xfrm>
        </p:grpSpPr>
        <p:sp>
          <p:nvSpPr>
            <p:cNvPr id="20" name="圆角矩形标注 19"/>
            <p:cNvSpPr/>
            <p:nvPr/>
          </p:nvSpPr>
          <p:spPr>
            <a:xfrm>
              <a:off x="2071670" y="2071678"/>
              <a:ext cx="5143536" cy="1214446"/>
            </a:xfrm>
            <a:prstGeom prst="wedgeRoundRectCallout">
              <a:avLst>
                <a:gd name="adj1" fmla="val 58272"/>
                <a:gd name="adj2" fmla="val 52043"/>
                <a:gd name="adj3" fmla="val 16667"/>
              </a:avLst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143108" y="2143116"/>
              <a:ext cx="5109091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小数通常表示具体的数量，</a:t>
              </a:r>
              <a:endPara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如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支铅笔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0.5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元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……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432987" y="1571612"/>
              <a:ext cx="1568169" cy="2428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401611" y="4286256"/>
          <a:ext cx="455613" cy="928688"/>
        </p:xfrm>
        <a:graphic>
          <a:graphicData uri="http://schemas.openxmlformats.org/presentationml/2006/ole">
            <p:oleObj spid="_x0000_s4100" name="Equation" r:id="rId6" imgW="152280" imgH="393480" progId="">
              <p:embed/>
            </p:oleObj>
          </a:graphicData>
        </a:graphic>
      </p:graphicFrame>
      <p:grpSp>
        <p:nvGrpSpPr>
          <p:cNvPr id="30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1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2" name="Text Box 18">
              <a:hlinkClick r:id="rId8" action="ppaction://hlinksldjump" highlightClick="1">
                <a:snd r:embed="rId9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课堂小结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-32" y="320141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数</a:t>
            </a:r>
            <a:endParaRPr lang="zh-CN" altLang="en-US" sz="40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714348" y="2701349"/>
            <a:ext cx="142876" cy="1785950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923391" y="241220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整数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71538" y="4058671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分数（小数）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003616" y="1915531"/>
            <a:ext cx="142876" cy="164307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217930" y="155834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正整数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17930" y="320141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负整数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17930" y="234077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零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右大括号 21"/>
          <p:cNvSpPr/>
          <p:nvPr/>
        </p:nvSpPr>
        <p:spPr>
          <a:xfrm>
            <a:off x="5432640" y="1772655"/>
            <a:ext cx="142876" cy="1143008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646954" y="198696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自然数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25670" y="1606625"/>
            <a:ext cx="1789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（大于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83601" y="3259582"/>
            <a:ext cx="1789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（小于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86323" y="2201283"/>
            <a:ext cx="30572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（既不是正整数，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也不是负整数）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00694" y="2558473"/>
            <a:ext cx="37753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（自然数的单位是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没有最大的自然数。）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14678" y="4120226"/>
            <a:ext cx="62664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（真分数小于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，假分数大于等于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。）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9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3" grpId="0"/>
      <p:bldP spid="14" grpId="0"/>
      <p:bldP spid="15" grpId="0" animBg="1"/>
      <p:bldP spid="16" grpId="0"/>
      <p:bldP spid="17" grpId="0"/>
      <p:bldP spid="21" grpId="0"/>
      <p:bldP spid="22" grpId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4486</TotalTime>
  <Words>983</Words>
  <Application>Microsoft Office PowerPoint</Application>
  <PresentationFormat>全屏显示(4:3)</PresentationFormat>
  <Paragraphs>179</Paragraphs>
  <Slides>20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人教版数学六年级数学下册总复习</dc:title>
  <dc:creator>吉林梓翰教育图书有限公司</dc:creator>
  <cp:lastModifiedBy>lenovop</cp:lastModifiedBy>
  <cp:revision>724</cp:revision>
  <dcterms:created xsi:type="dcterms:W3CDTF">2015-11-21T07:20:00Z</dcterms:created>
  <dcterms:modified xsi:type="dcterms:W3CDTF">2021-11-01T03:19:19Z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